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7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5" r:id="rId20"/>
    <p:sldId id="27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Veterinary Feed Directive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Whitney Whitworth</a:t>
            </a:r>
          </a:p>
          <a:p>
            <a:r>
              <a:rPr lang="en-US" dirty="0"/>
              <a:t>Lyssy &amp; Eckel Feeds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8169" y="0"/>
            <a:ext cx="2303831" cy="297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209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0766" y="27192"/>
            <a:ext cx="5280181" cy="683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4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1784" y="0"/>
            <a:ext cx="6092182" cy="6944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098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VFD drugs -- feed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02532" y="2133600"/>
          <a:ext cx="5088761" cy="3778250"/>
        </p:xfrm>
        <a:graphic>
          <a:graphicData uri="http://schemas.openxmlformats.org/drawingml/2006/table">
            <a:tbl>
              <a:tblPr/>
              <a:tblGrid>
                <a:gridCol w="2484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4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3996">
                <a:tc>
                  <a:txBody>
                    <a:bodyPr/>
                    <a:lstStyle/>
                    <a:p>
                      <a:r>
                        <a:rPr lang="en-US" sz="1300" b="1"/>
                        <a:t>Antimicrobial Class</a:t>
                      </a:r>
                      <a:endParaRPr lang="en-US" sz="1300"/>
                    </a:p>
                  </a:txBody>
                  <a:tcPr marL="66285" marR="66285" marT="33143" marB="331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/>
                        <a:t>Specific Drugs Approved for use in Feed</a:t>
                      </a:r>
                      <a:endParaRPr lang="en-US" sz="1300"/>
                    </a:p>
                  </a:txBody>
                  <a:tcPr marL="66285" marR="66285" marT="33143" marB="331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996">
                <a:tc>
                  <a:txBody>
                    <a:bodyPr/>
                    <a:lstStyle/>
                    <a:p>
                      <a:r>
                        <a:rPr lang="en-US" sz="1300"/>
                        <a:t>Aminoglycosides</a:t>
                      </a:r>
                    </a:p>
                  </a:txBody>
                  <a:tcPr marL="66285" marR="66285" marT="33143" marB="331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Apramycin, Hygromycin B, Neomycin, Streptomycin</a:t>
                      </a:r>
                    </a:p>
                  </a:txBody>
                  <a:tcPr marL="66285" marR="66285" marT="33143" marB="331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140">
                <a:tc>
                  <a:txBody>
                    <a:bodyPr/>
                    <a:lstStyle/>
                    <a:p>
                      <a:r>
                        <a:rPr lang="en-US" sz="1300"/>
                        <a:t>Diaminopyrimidines </a:t>
                      </a:r>
                    </a:p>
                  </a:txBody>
                  <a:tcPr marL="66285" marR="66285" marT="33143" marB="331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Ormetoprim</a:t>
                      </a:r>
                    </a:p>
                  </a:txBody>
                  <a:tcPr marL="66285" marR="66285" marT="33143" marB="331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140">
                <a:tc>
                  <a:txBody>
                    <a:bodyPr/>
                    <a:lstStyle/>
                    <a:p>
                      <a:r>
                        <a:rPr lang="en-US" sz="1300"/>
                        <a:t>Lincosamides </a:t>
                      </a:r>
                    </a:p>
                  </a:txBody>
                  <a:tcPr marL="66285" marR="66285" marT="33143" marB="331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Lincomycin</a:t>
                      </a:r>
                    </a:p>
                  </a:txBody>
                  <a:tcPr marL="66285" marR="66285" marT="33143" marB="331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996">
                <a:tc>
                  <a:txBody>
                    <a:bodyPr/>
                    <a:lstStyle/>
                    <a:p>
                      <a:r>
                        <a:rPr lang="en-US" sz="1300"/>
                        <a:t>Macrolides</a:t>
                      </a:r>
                    </a:p>
                  </a:txBody>
                  <a:tcPr marL="66285" marR="66285" marT="33143" marB="331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Erythromycin, Oleandomycin, Tylosin</a:t>
                      </a:r>
                    </a:p>
                  </a:txBody>
                  <a:tcPr marL="66285" marR="66285" marT="33143" marB="331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140">
                <a:tc>
                  <a:txBody>
                    <a:bodyPr/>
                    <a:lstStyle/>
                    <a:p>
                      <a:r>
                        <a:rPr lang="en-US" sz="1300"/>
                        <a:t>Penicillins </a:t>
                      </a:r>
                    </a:p>
                  </a:txBody>
                  <a:tcPr marL="66285" marR="66285" marT="33143" marB="331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Penicillin</a:t>
                      </a:r>
                    </a:p>
                  </a:txBody>
                  <a:tcPr marL="66285" marR="66285" marT="33143" marB="331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140">
                <a:tc>
                  <a:txBody>
                    <a:bodyPr/>
                    <a:lstStyle/>
                    <a:p>
                      <a:r>
                        <a:rPr lang="en-US" sz="1300"/>
                        <a:t>Streptogramins</a:t>
                      </a:r>
                    </a:p>
                  </a:txBody>
                  <a:tcPr marL="66285" marR="66285" marT="33143" marB="331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Virginiamycin</a:t>
                      </a:r>
                    </a:p>
                  </a:txBody>
                  <a:tcPr marL="66285" marR="66285" marT="33143" marB="331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1706">
                <a:tc>
                  <a:txBody>
                    <a:bodyPr/>
                    <a:lstStyle/>
                    <a:p>
                      <a:r>
                        <a:rPr lang="en-US" sz="1300"/>
                        <a:t>Sulfas </a:t>
                      </a:r>
                    </a:p>
                  </a:txBody>
                  <a:tcPr marL="66285" marR="66285" marT="33143" marB="331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Sulfadimethoxine, Sulfamerazine, Sulfamethazine, Sulfaquinoxaline</a:t>
                      </a:r>
                    </a:p>
                  </a:txBody>
                  <a:tcPr marL="66285" marR="66285" marT="33143" marB="331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996">
                <a:tc>
                  <a:txBody>
                    <a:bodyPr/>
                    <a:lstStyle/>
                    <a:p>
                      <a:r>
                        <a:rPr lang="en-US" sz="1300"/>
                        <a:t>Tetracycline </a:t>
                      </a:r>
                    </a:p>
                  </a:txBody>
                  <a:tcPr marL="66285" marR="66285" marT="33143" marB="331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Chlortetracycline, </a:t>
                      </a:r>
                      <a:r>
                        <a:rPr lang="en-US" sz="1300" dirty="0" err="1"/>
                        <a:t>Oxytetracycline</a:t>
                      </a:r>
                      <a:endParaRPr lang="en-US" sz="1300" dirty="0"/>
                    </a:p>
                  </a:txBody>
                  <a:tcPr marL="66285" marR="66285" marT="33143" marB="331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417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Rx drugs – water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707724" y="2133045"/>
          <a:ext cx="4678377" cy="3779360"/>
        </p:xfrm>
        <a:graphic>
          <a:graphicData uri="http://schemas.openxmlformats.org/drawingml/2006/table">
            <a:tbl>
              <a:tblPr/>
              <a:tblGrid>
                <a:gridCol w="2284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4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6577">
                <a:tc>
                  <a:txBody>
                    <a:bodyPr/>
                    <a:lstStyle/>
                    <a:p>
                      <a:r>
                        <a:rPr lang="en-US" sz="1200" b="1"/>
                        <a:t>Antimicrobial Class</a:t>
                      </a:r>
                      <a:endParaRPr lang="en-US" sz="1200"/>
                    </a:p>
                  </a:txBody>
                  <a:tcPr marL="60940" marR="60940" marT="30470" marB="304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/>
                        <a:t>Specific Drugs Approved for use in Water</a:t>
                      </a:r>
                      <a:endParaRPr lang="en-US" sz="1200"/>
                    </a:p>
                  </a:txBody>
                  <a:tcPr marL="60940" marR="60940" marT="30470" marB="304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395">
                <a:tc>
                  <a:txBody>
                    <a:bodyPr/>
                    <a:lstStyle/>
                    <a:p>
                      <a:r>
                        <a:rPr lang="en-US" sz="1200"/>
                        <a:t>Aminoglycosides</a:t>
                      </a:r>
                    </a:p>
                  </a:txBody>
                  <a:tcPr marL="60940" marR="60940" marT="30470" marB="304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Apramycin, Gentamicin, Neomycin, Spectinomycin, Streptomycin</a:t>
                      </a:r>
                    </a:p>
                  </a:txBody>
                  <a:tcPr marL="60940" marR="60940" marT="30470" marB="304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758">
                <a:tc>
                  <a:txBody>
                    <a:bodyPr/>
                    <a:lstStyle/>
                    <a:p>
                      <a:r>
                        <a:rPr lang="en-US" sz="1200"/>
                        <a:t>Lincosamides </a:t>
                      </a:r>
                    </a:p>
                  </a:txBody>
                  <a:tcPr marL="60940" marR="60940" marT="30470" marB="304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Lincomycin</a:t>
                      </a:r>
                    </a:p>
                  </a:txBody>
                  <a:tcPr marL="60940" marR="60940" marT="30470" marB="304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577">
                <a:tc>
                  <a:txBody>
                    <a:bodyPr/>
                    <a:lstStyle/>
                    <a:p>
                      <a:r>
                        <a:rPr lang="en-US" sz="1200"/>
                        <a:t>Macrolides</a:t>
                      </a:r>
                    </a:p>
                  </a:txBody>
                  <a:tcPr marL="60940" marR="60940" marT="30470" marB="304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Carbomycin, Erythromycin, Tylosin</a:t>
                      </a:r>
                    </a:p>
                  </a:txBody>
                  <a:tcPr marL="60940" marR="60940" marT="30470" marB="304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758">
                <a:tc>
                  <a:txBody>
                    <a:bodyPr/>
                    <a:lstStyle/>
                    <a:p>
                      <a:r>
                        <a:rPr lang="en-US" sz="1200"/>
                        <a:t>Penicillins </a:t>
                      </a:r>
                    </a:p>
                  </a:txBody>
                  <a:tcPr marL="60940" marR="60940" marT="30470" marB="304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Penicillin</a:t>
                      </a:r>
                    </a:p>
                  </a:txBody>
                  <a:tcPr marL="60940" marR="60940" marT="30470" marB="304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758">
                <a:tc>
                  <a:txBody>
                    <a:bodyPr/>
                    <a:lstStyle/>
                    <a:p>
                      <a:r>
                        <a:rPr lang="en-US" sz="1200"/>
                        <a:t>Streptogramins</a:t>
                      </a:r>
                    </a:p>
                  </a:txBody>
                  <a:tcPr marL="60940" marR="60940" marT="30470" marB="304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Virginiamycin</a:t>
                      </a:r>
                    </a:p>
                  </a:txBody>
                  <a:tcPr marL="60940" marR="60940" marT="30470" marB="304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7851">
                <a:tc>
                  <a:txBody>
                    <a:bodyPr/>
                    <a:lstStyle/>
                    <a:p>
                      <a:r>
                        <a:rPr lang="en-US" sz="1200"/>
                        <a:t>Sulfas </a:t>
                      </a:r>
                    </a:p>
                  </a:txBody>
                  <a:tcPr marL="60940" marR="60940" marT="30470" marB="304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Sulfachloropyrazine, Sulfachlorpyridazine, Sulfadimethoxine, Sulfamerazine, Sulfamethazine, Sulfaquinoxaline</a:t>
                      </a:r>
                    </a:p>
                  </a:txBody>
                  <a:tcPr marL="60940" marR="60940" marT="30470" marB="304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577">
                <a:tc>
                  <a:txBody>
                    <a:bodyPr/>
                    <a:lstStyle/>
                    <a:p>
                      <a:r>
                        <a:rPr lang="en-US" sz="1200"/>
                        <a:t>Tetracycline </a:t>
                      </a:r>
                    </a:p>
                  </a:txBody>
                  <a:tcPr marL="60940" marR="60940" marT="30470" marB="304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Chlortetracycline, </a:t>
                      </a:r>
                      <a:r>
                        <a:rPr lang="en-US" sz="1200" dirty="0" err="1"/>
                        <a:t>Oxytetracycline</a:t>
                      </a:r>
                      <a:r>
                        <a:rPr lang="en-US" sz="1200" dirty="0"/>
                        <a:t>, Tetracycline</a:t>
                      </a:r>
                    </a:p>
                  </a:txBody>
                  <a:tcPr marL="60940" marR="60940" marT="30470" marB="304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512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Drugs not affected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Drugs not medically important</a:t>
            </a:r>
          </a:p>
          <a:p>
            <a:pPr lvl="1"/>
            <a:r>
              <a:rPr lang="en-US" dirty="0" err="1"/>
              <a:t>Ionophores</a:t>
            </a:r>
            <a:r>
              <a:rPr lang="en-US" dirty="0"/>
              <a:t> (</a:t>
            </a:r>
            <a:r>
              <a:rPr lang="en-US" dirty="0" err="1"/>
              <a:t>monensin</a:t>
            </a:r>
            <a:r>
              <a:rPr lang="en-US" dirty="0"/>
              <a:t>, </a:t>
            </a:r>
            <a:r>
              <a:rPr lang="en-US" dirty="0" err="1"/>
              <a:t>lasalocid</a:t>
            </a:r>
            <a:r>
              <a:rPr lang="en-US" dirty="0"/>
              <a:t>, etc.)</a:t>
            </a:r>
          </a:p>
          <a:p>
            <a:pPr lvl="1"/>
            <a:r>
              <a:rPr lang="en-US" dirty="0"/>
              <a:t>Bacitracin (BMD, bacitracin zinc)</a:t>
            </a:r>
          </a:p>
          <a:p>
            <a:pPr lvl="1"/>
            <a:r>
              <a:rPr lang="en-US" dirty="0" err="1"/>
              <a:t>Bambermycins</a:t>
            </a:r>
            <a:endParaRPr lang="en-US" dirty="0"/>
          </a:p>
          <a:p>
            <a:pPr lvl="1"/>
            <a:r>
              <a:rPr lang="en-US" dirty="0" err="1"/>
              <a:t>Carbadox</a:t>
            </a:r>
            <a:endParaRPr lang="en-US" dirty="0"/>
          </a:p>
          <a:p>
            <a:r>
              <a:rPr lang="en-US" dirty="0"/>
              <a:t>Drugs that are not antimicrobials, for example:</a:t>
            </a:r>
          </a:p>
          <a:p>
            <a:pPr lvl="1"/>
            <a:r>
              <a:rPr lang="en-US" dirty="0" err="1"/>
              <a:t>Anthelmentics</a:t>
            </a:r>
            <a:r>
              <a:rPr lang="en-US" dirty="0"/>
              <a:t>: </a:t>
            </a:r>
            <a:r>
              <a:rPr lang="en-US" dirty="0" err="1"/>
              <a:t>Fenbendazole</a:t>
            </a:r>
            <a:r>
              <a:rPr lang="en-US" dirty="0"/>
              <a:t>, </a:t>
            </a:r>
            <a:r>
              <a:rPr lang="en-US" dirty="0" err="1"/>
              <a:t>Ivermectin</a:t>
            </a:r>
            <a:endParaRPr lang="en-US" dirty="0"/>
          </a:p>
          <a:p>
            <a:pPr lvl="1"/>
            <a:r>
              <a:rPr lang="en-US" dirty="0"/>
              <a:t>Beta agonists: </a:t>
            </a:r>
            <a:r>
              <a:rPr lang="en-US" dirty="0" err="1"/>
              <a:t>Ractopamine</a:t>
            </a:r>
            <a:r>
              <a:rPr lang="en-US" dirty="0"/>
              <a:t>, </a:t>
            </a:r>
            <a:r>
              <a:rPr lang="en-US" dirty="0" err="1"/>
              <a:t>Zilpaterol</a:t>
            </a:r>
            <a:endParaRPr lang="en-US" dirty="0"/>
          </a:p>
          <a:p>
            <a:pPr lvl="1"/>
            <a:r>
              <a:rPr lang="en-US" dirty="0" err="1"/>
              <a:t>Coccidiostats</a:t>
            </a:r>
            <a:r>
              <a:rPr lang="en-US" dirty="0"/>
              <a:t>: </a:t>
            </a:r>
            <a:r>
              <a:rPr lang="en-US" dirty="0" err="1"/>
              <a:t>Clopidol</a:t>
            </a:r>
            <a:r>
              <a:rPr lang="en-US" dirty="0"/>
              <a:t>, </a:t>
            </a:r>
            <a:r>
              <a:rPr lang="en-US" dirty="0" err="1"/>
              <a:t>Decoquinate</a:t>
            </a:r>
            <a:r>
              <a:rPr lang="en-US" dirty="0"/>
              <a:t>, </a:t>
            </a:r>
            <a:r>
              <a:rPr lang="en-US" dirty="0" err="1"/>
              <a:t>Diclazuril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821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 between a VFD and a prescription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drug will be used in a feed, it is a VFD drug</a:t>
            </a:r>
          </a:p>
          <a:p>
            <a:r>
              <a:rPr lang="en-US" dirty="0"/>
              <a:t>When the drug is not used in a feed, it may require a prescription</a:t>
            </a:r>
          </a:p>
          <a:p>
            <a:r>
              <a:rPr lang="en-US" dirty="0"/>
              <a:t>Written so that there would be oversight of important drugs without infringing on pharmacy laws</a:t>
            </a:r>
          </a:p>
        </p:txBody>
      </p:sp>
    </p:spTree>
    <p:extLst>
      <p:ext uri="{BB962C8B-B14F-4D97-AF65-F5344CB8AC3E}">
        <p14:creationId xmlns:p14="http://schemas.microsoft.com/office/powerpoint/2010/main" val="1346012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 classes -- Mills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 A</a:t>
            </a:r>
          </a:p>
          <a:p>
            <a:pPr lvl="1"/>
            <a:r>
              <a:rPr lang="en-US" dirty="0"/>
              <a:t>Must be used to manufacture type A, diluted to type B or C feeds</a:t>
            </a:r>
          </a:p>
          <a:p>
            <a:r>
              <a:rPr lang="en-US" dirty="0"/>
              <a:t>Type B</a:t>
            </a:r>
          </a:p>
          <a:p>
            <a:pPr lvl="1"/>
            <a:r>
              <a:rPr lang="en-US" dirty="0"/>
              <a:t>Must be only used to manufacture B or C feeds</a:t>
            </a:r>
          </a:p>
          <a:p>
            <a:pPr lvl="1"/>
            <a:r>
              <a:rPr lang="en-US" dirty="0"/>
              <a:t>Will contain at least 25% ‘other’ ingredients </a:t>
            </a:r>
          </a:p>
          <a:p>
            <a:r>
              <a:rPr lang="en-US" dirty="0"/>
              <a:t>Type C</a:t>
            </a:r>
          </a:p>
          <a:p>
            <a:pPr lvl="1"/>
            <a:r>
              <a:rPr lang="en-US" dirty="0"/>
              <a:t>Intended to be fed to an animal, either complete or top dressed</a:t>
            </a:r>
          </a:p>
        </p:txBody>
      </p:sp>
    </p:spTree>
    <p:extLst>
      <p:ext uri="{BB962C8B-B14F-4D97-AF65-F5344CB8AC3E}">
        <p14:creationId xmlns:p14="http://schemas.microsoft.com/office/powerpoint/2010/main" val="14698581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 labels, types B &amp;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Name of feed, species and production class</a:t>
            </a:r>
          </a:p>
          <a:p>
            <a:pPr lvl="1"/>
            <a:r>
              <a:rPr lang="en-US" dirty="0"/>
              <a:t>Drug and combination names should make it distinguishable from other </a:t>
            </a:r>
          </a:p>
          <a:p>
            <a:r>
              <a:rPr lang="en-US" dirty="0"/>
              <a:t>Indications for use</a:t>
            </a:r>
          </a:p>
          <a:p>
            <a:r>
              <a:rPr lang="en-US" dirty="0"/>
              <a:t>Active drug ingredients</a:t>
            </a:r>
          </a:p>
          <a:p>
            <a:pPr lvl="1"/>
            <a:r>
              <a:rPr lang="en-US" dirty="0"/>
              <a:t>Dosages or concentrations should be listed</a:t>
            </a:r>
          </a:p>
          <a:p>
            <a:r>
              <a:rPr lang="en-US" dirty="0"/>
              <a:t>Guaranteed analysis</a:t>
            </a:r>
          </a:p>
          <a:p>
            <a:r>
              <a:rPr lang="en-US" dirty="0"/>
              <a:t>Ingredients</a:t>
            </a:r>
          </a:p>
          <a:p>
            <a:pPr lvl="1"/>
            <a:r>
              <a:rPr lang="en-US" dirty="0"/>
              <a:t>‘Ingredients as defined by AAFCO’</a:t>
            </a:r>
          </a:p>
          <a:p>
            <a:r>
              <a:rPr lang="en-US" dirty="0"/>
              <a:t>Mixing directions – Type B</a:t>
            </a:r>
          </a:p>
          <a:p>
            <a:r>
              <a:rPr lang="en-US" dirty="0"/>
              <a:t>Feeding instructions – Type c</a:t>
            </a:r>
          </a:p>
        </p:txBody>
      </p:sp>
    </p:spTree>
    <p:extLst>
      <p:ext uri="{BB962C8B-B14F-4D97-AF65-F5344CB8AC3E}">
        <p14:creationId xmlns:p14="http://schemas.microsoft.com/office/powerpoint/2010/main" val="1171172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 labels, types B&amp;C…</a:t>
            </a:r>
            <a:r>
              <a:rPr lang="en-US" dirty="0" err="1"/>
              <a:t>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Caution</a:t>
            </a:r>
          </a:p>
          <a:p>
            <a:pPr lvl="1"/>
            <a:r>
              <a:rPr lang="en-US" dirty="0"/>
              <a:t>‘Federal law restricts medicated feed containing this veterinary feed directive (VFD) drug to use by or on the order of a licensed veterinarian’</a:t>
            </a:r>
          </a:p>
          <a:p>
            <a:r>
              <a:rPr lang="en-US" dirty="0"/>
              <a:t>Warning</a:t>
            </a:r>
          </a:p>
          <a:p>
            <a:pPr lvl="1"/>
            <a:r>
              <a:rPr lang="en-US" dirty="0"/>
              <a:t>Ex. ‘Withdraw 5 days before slaughter’</a:t>
            </a:r>
          </a:p>
          <a:p>
            <a:r>
              <a:rPr lang="en-US" dirty="0"/>
              <a:t>Manufacturer information</a:t>
            </a:r>
          </a:p>
          <a:p>
            <a:r>
              <a:rPr lang="en-US" dirty="0"/>
              <a:t>Weight Statement</a:t>
            </a:r>
          </a:p>
          <a:p>
            <a:r>
              <a:rPr lang="en-US" dirty="0"/>
              <a:t>Other label information</a:t>
            </a:r>
          </a:p>
          <a:p>
            <a:pPr lvl="1"/>
            <a:r>
              <a:rPr lang="en-US" dirty="0"/>
              <a:t>Lot, batch, control number</a:t>
            </a:r>
          </a:p>
          <a:p>
            <a:pPr lvl="1"/>
            <a:r>
              <a:rPr lang="en-US" dirty="0"/>
              <a:t>Expiration date</a:t>
            </a:r>
          </a:p>
          <a:p>
            <a:pPr lvl="1"/>
            <a:r>
              <a:rPr lang="en-US" dirty="0"/>
              <a:t>Other information deemed necessary</a:t>
            </a:r>
          </a:p>
        </p:txBody>
      </p:sp>
    </p:spTree>
    <p:extLst>
      <p:ext uri="{BB962C8B-B14F-4D97-AF65-F5344CB8AC3E}">
        <p14:creationId xmlns:p14="http://schemas.microsoft.com/office/powerpoint/2010/main" val="3595856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7341" y="172993"/>
            <a:ext cx="637608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>
                <a:latin typeface="Arial" panose="020B0604020202020204" pitchFamily="34" charset="0"/>
              </a:rPr>
              <a:t>Drug X/Drug Y</a:t>
            </a:r>
          </a:p>
          <a:p>
            <a:endParaRPr lang="en-US" sz="900" b="1" dirty="0">
              <a:latin typeface="Arial" panose="020B0604020202020204" pitchFamily="34" charset="0"/>
            </a:endParaRPr>
          </a:p>
          <a:p>
            <a:r>
              <a:rPr lang="en-US" sz="900" b="1" dirty="0">
                <a:latin typeface="Arial" panose="020B0604020202020204" pitchFamily="34" charset="0"/>
              </a:rPr>
              <a:t>Growing Turkey Ration</a:t>
            </a:r>
          </a:p>
          <a:p>
            <a:endParaRPr lang="en-US" sz="900" b="1" dirty="0">
              <a:latin typeface="Arial" panose="020B0604020202020204" pitchFamily="34" charset="0"/>
            </a:endParaRPr>
          </a:p>
          <a:p>
            <a:r>
              <a:rPr lang="en-US" sz="900" b="1" dirty="0">
                <a:latin typeface="Arial" panose="020B0604020202020204" pitchFamily="34" charset="0"/>
              </a:rPr>
              <a:t>Type B MEDICATED FEED</a:t>
            </a:r>
          </a:p>
          <a:p>
            <a:endParaRPr lang="en-US" sz="900" b="1" dirty="0">
              <a:latin typeface="Arial" panose="020B0604020202020204" pitchFamily="34" charset="0"/>
            </a:endParaRPr>
          </a:p>
          <a:p>
            <a:r>
              <a:rPr lang="en-US" sz="900" b="1" dirty="0">
                <a:latin typeface="Arial" panose="020B0604020202020204" pitchFamily="34" charset="0"/>
              </a:rPr>
              <a:t>For the prevention of coccidiosis caused by </a:t>
            </a:r>
            <a:r>
              <a:rPr lang="en-US" sz="900" b="1" i="1" dirty="0" err="1">
                <a:latin typeface="Arial" panose="020B0604020202020204" pitchFamily="34" charset="0"/>
              </a:rPr>
              <a:t>Eimeria</a:t>
            </a:r>
            <a:r>
              <a:rPr lang="en-US" sz="900" b="1" i="1" dirty="0">
                <a:latin typeface="Arial" panose="020B0604020202020204" pitchFamily="34" charset="0"/>
              </a:rPr>
              <a:t> </a:t>
            </a:r>
            <a:r>
              <a:rPr lang="en-US" sz="900" b="1" i="1" dirty="0" err="1">
                <a:latin typeface="Arial" panose="020B0604020202020204" pitchFamily="34" charset="0"/>
              </a:rPr>
              <a:t>meleagrimitis</a:t>
            </a:r>
            <a:r>
              <a:rPr lang="en-US" sz="900" b="1" i="1" dirty="0">
                <a:latin typeface="Arial" panose="020B0604020202020204" pitchFamily="34" charset="0"/>
              </a:rPr>
              <a:t>, E </a:t>
            </a:r>
            <a:r>
              <a:rPr lang="en-US" sz="900" b="1" i="1" dirty="0" err="1">
                <a:latin typeface="Arial" panose="020B0604020202020204" pitchFamily="34" charset="0"/>
              </a:rPr>
              <a:t>gallopavonis</a:t>
            </a:r>
            <a:r>
              <a:rPr lang="en-US" sz="900" b="1" i="1" dirty="0">
                <a:latin typeface="Arial" panose="020B0604020202020204" pitchFamily="34" charset="0"/>
              </a:rPr>
              <a:t>, </a:t>
            </a:r>
            <a:r>
              <a:rPr lang="en-US" sz="900" b="1" dirty="0">
                <a:latin typeface="Arial" panose="020B0604020202020204" pitchFamily="34" charset="0"/>
              </a:rPr>
              <a:t>and </a:t>
            </a:r>
            <a:r>
              <a:rPr lang="en-US" sz="900" b="1" i="1" dirty="0">
                <a:latin typeface="Arial" panose="020B0604020202020204" pitchFamily="34" charset="0"/>
              </a:rPr>
              <a:t>E. </a:t>
            </a:r>
            <a:r>
              <a:rPr lang="en-US" sz="900" b="1" i="1" dirty="0" err="1">
                <a:latin typeface="Arial" panose="020B0604020202020204" pitchFamily="34" charset="0"/>
              </a:rPr>
              <a:t>adenoeides</a:t>
            </a:r>
            <a:r>
              <a:rPr lang="en-US" sz="900" b="1" i="1" dirty="0">
                <a:latin typeface="Arial" panose="020B0604020202020204" pitchFamily="34" charset="0"/>
              </a:rPr>
              <a:t> </a:t>
            </a:r>
            <a:r>
              <a:rPr lang="en-US" sz="900" b="1" dirty="0">
                <a:latin typeface="Arial" panose="020B0604020202020204" pitchFamily="34" charset="0"/>
              </a:rPr>
              <a:t>and for increased rate</a:t>
            </a:r>
          </a:p>
          <a:p>
            <a:r>
              <a:rPr lang="en-US" sz="900" b="1" dirty="0">
                <a:latin typeface="Arial" panose="020B0604020202020204" pitchFamily="34" charset="0"/>
              </a:rPr>
              <a:t>of weight gain and improved feed efficiency in growing turkeys.</a:t>
            </a:r>
          </a:p>
          <a:p>
            <a:r>
              <a:rPr lang="en-US" sz="900" b="1" dirty="0">
                <a:latin typeface="Arial" panose="020B0604020202020204" pitchFamily="34" charset="0"/>
              </a:rPr>
              <a:t>ACTIVE DRUG INGREDIENTS</a:t>
            </a:r>
          </a:p>
          <a:p>
            <a:r>
              <a:rPr lang="en-US" sz="900" b="1" dirty="0">
                <a:latin typeface="Arial" panose="020B0604020202020204" pitchFamily="34" charset="0"/>
              </a:rPr>
              <a:t>Drug X ...........................................................................…….…………….……….....80,000 g/ton</a:t>
            </a:r>
          </a:p>
          <a:p>
            <a:r>
              <a:rPr lang="en-US" sz="900" b="1" dirty="0">
                <a:latin typeface="Arial" panose="020B0604020202020204" pitchFamily="34" charset="0"/>
              </a:rPr>
              <a:t>Drug Y…………………………………………….……………………….........……………6,000 g/ton</a:t>
            </a:r>
          </a:p>
          <a:p>
            <a:r>
              <a:rPr lang="en-US" sz="900" b="1" dirty="0">
                <a:latin typeface="Arial" panose="020B0604020202020204" pitchFamily="34" charset="0"/>
              </a:rPr>
              <a:t>GUARANTEED ANALYSIS</a:t>
            </a:r>
          </a:p>
          <a:p>
            <a:r>
              <a:rPr lang="en-US" sz="900" b="1" dirty="0">
                <a:latin typeface="Arial" panose="020B0604020202020204" pitchFamily="34" charset="0"/>
              </a:rPr>
              <a:t>Crude Protein (min)……………………………………………….........................................…..……….…..______%</a:t>
            </a:r>
          </a:p>
          <a:p>
            <a:r>
              <a:rPr lang="en-US" sz="900" b="1" dirty="0">
                <a:latin typeface="Arial" panose="020B0604020202020204" pitchFamily="34" charset="0"/>
              </a:rPr>
              <a:t>Lysine (min)………………………………………………………...........................................….….….……..______%</a:t>
            </a:r>
          </a:p>
          <a:p>
            <a:r>
              <a:rPr lang="en-US" sz="900" b="1" dirty="0">
                <a:latin typeface="Arial" panose="020B0604020202020204" pitchFamily="34" charset="0"/>
              </a:rPr>
              <a:t>Methionine (min)…………………………………………………...........................................….….….……..______%</a:t>
            </a:r>
          </a:p>
          <a:p>
            <a:r>
              <a:rPr lang="en-US" sz="900" b="1" dirty="0">
                <a:latin typeface="Arial" panose="020B0604020202020204" pitchFamily="34" charset="0"/>
              </a:rPr>
              <a:t>Crude Fat (min)……………………………………………………...........................................………..……..______%</a:t>
            </a:r>
          </a:p>
          <a:p>
            <a:r>
              <a:rPr lang="en-US" sz="900" b="1" dirty="0">
                <a:latin typeface="Arial" panose="020B0604020202020204" pitchFamily="34" charset="0"/>
              </a:rPr>
              <a:t>Crude Fiber (max)………………………………………………………............................................………..______%</a:t>
            </a:r>
          </a:p>
          <a:p>
            <a:r>
              <a:rPr lang="en-US" sz="900" b="1" dirty="0">
                <a:latin typeface="Arial" panose="020B0604020202020204" pitchFamily="34" charset="0"/>
              </a:rPr>
              <a:t>Calcium (min)…………...………………………………………………………………………..……..….……..______%</a:t>
            </a:r>
          </a:p>
          <a:p>
            <a:r>
              <a:rPr lang="en-US" sz="900" b="1" dirty="0">
                <a:latin typeface="Arial" panose="020B0604020202020204" pitchFamily="34" charset="0"/>
              </a:rPr>
              <a:t>Calcium (max)………..…………………………………………………………………………..……..….……..______%</a:t>
            </a:r>
          </a:p>
          <a:p>
            <a:r>
              <a:rPr lang="en-US" sz="900" b="1" dirty="0">
                <a:latin typeface="Arial" panose="020B0604020202020204" pitchFamily="34" charset="0"/>
              </a:rPr>
              <a:t>Phosphorus (min)…..………………………………………………………………………….……….………..______%</a:t>
            </a:r>
          </a:p>
          <a:p>
            <a:r>
              <a:rPr lang="en-US" sz="900" b="1" dirty="0">
                <a:latin typeface="Arial" panose="020B0604020202020204" pitchFamily="34" charset="0"/>
              </a:rPr>
              <a:t>Salt (min)1……………..…………………………………………............................................………………..______%</a:t>
            </a:r>
          </a:p>
          <a:p>
            <a:r>
              <a:rPr lang="en-US" sz="900" b="1" dirty="0">
                <a:latin typeface="Arial" panose="020B0604020202020204" pitchFamily="34" charset="0"/>
              </a:rPr>
              <a:t>Salt (max)1……………..……………………………………...........................................….………...………..______%</a:t>
            </a:r>
          </a:p>
          <a:p>
            <a:r>
              <a:rPr lang="en-US" sz="900" b="1" dirty="0">
                <a:latin typeface="Arial" panose="020B0604020202020204" pitchFamily="34" charset="0"/>
              </a:rPr>
              <a:t>Sodium (min)2…..……..…………………………………….........................................………….. ......……..______%</a:t>
            </a:r>
          </a:p>
          <a:p>
            <a:r>
              <a:rPr lang="en-US" sz="900" b="1" dirty="0">
                <a:latin typeface="Arial" panose="020B0604020202020204" pitchFamily="34" charset="0"/>
              </a:rPr>
              <a:t>Sodium (max)2….……..…………………………………..........................................………………....……..______%</a:t>
            </a:r>
          </a:p>
          <a:p>
            <a:r>
              <a:rPr lang="en-US" sz="900" b="1" dirty="0">
                <a:latin typeface="Arial" panose="020B0604020202020204" pitchFamily="34" charset="0"/>
              </a:rPr>
              <a:t>1If added.</a:t>
            </a:r>
          </a:p>
          <a:p>
            <a:r>
              <a:rPr lang="en-US" sz="900" b="1" dirty="0">
                <a:latin typeface="Arial" panose="020B0604020202020204" pitchFamily="34" charset="0"/>
              </a:rPr>
              <a:t>2Shall be guaranteed only when total Sodium exceeds that furnished by the maximum salt guarantee.</a:t>
            </a:r>
          </a:p>
          <a:p>
            <a:r>
              <a:rPr lang="en-US" sz="900" b="1" dirty="0">
                <a:latin typeface="Arial" panose="020B0604020202020204" pitchFamily="34" charset="0"/>
              </a:rPr>
              <a:t>INGREDIENTS: Ingredients as defined by AAFCO.</a:t>
            </a:r>
          </a:p>
          <a:p>
            <a:r>
              <a:rPr lang="en-US" sz="900" b="1" dirty="0">
                <a:latin typeface="Arial" panose="020B0604020202020204" pitchFamily="34" charset="0"/>
              </a:rPr>
              <a:t>MIXING DIRECTIONS: Mix 10 pounds of this Type B medicated feed with 1990 </a:t>
            </a:r>
            <a:r>
              <a:rPr lang="en-US" sz="900" b="1" dirty="0" err="1">
                <a:latin typeface="Arial" panose="020B0604020202020204" pitchFamily="34" charset="0"/>
              </a:rPr>
              <a:t>lb</a:t>
            </a:r>
            <a:r>
              <a:rPr lang="en-US" sz="900" b="1" dirty="0">
                <a:latin typeface="Arial" panose="020B0604020202020204" pitchFamily="34" charset="0"/>
              </a:rPr>
              <a:t> non-medicated feed ingredients to</a:t>
            </a:r>
          </a:p>
          <a:p>
            <a:r>
              <a:rPr lang="en-US" sz="900" b="1" dirty="0">
                <a:latin typeface="Arial" panose="020B0604020202020204" pitchFamily="34" charset="0"/>
              </a:rPr>
              <a:t>manufacture one ton of complete turkey feed containing 400 grams of Drug X and 30 grams of Drug Y.</a:t>
            </a:r>
          </a:p>
          <a:p>
            <a:r>
              <a:rPr lang="en-US" sz="900" b="1" dirty="0">
                <a:latin typeface="Arial" panose="020B0604020202020204" pitchFamily="34" charset="0"/>
              </a:rPr>
              <a:t>CAUTION: Do not feed to breeding turkeys.</a:t>
            </a:r>
          </a:p>
          <a:p>
            <a:r>
              <a:rPr lang="en-US" sz="900" b="1" dirty="0">
                <a:latin typeface="Arial" panose="020B0604020202020204" pitchFamily="34" charset="0"/>
              </a:rPr>
              <a:t>WARNING: Do not feed five days before slaughter.</a:t>
            </a:r>
          </a:p>
          <a:p>
            <a:r>
              <a:rPr lang="en-US" sz="900" b="1" dirty="0">
                <a:latin typeface="Arial" panose="020B0604020202020204" pitchFamily="34" charset="0"/>
              </a:rPr>
              <a:t>MANUFACTURED BY:</a:t>
            </a:r>
          </a:p>
          <a:p>
            <a:r>
              <a:rPr lang="en-US" sz="900" b="1" dirty="0">
                <a:latin typeface="Arial" panose="020B0604020202020204" pitchFamily="34" charset="0"/>
              </a:rPr>
              <a:t>BLUE BIRD FEED MILL</a:t>
            </a:r>
          </a:p>
          <a:p>
            <a:r>
              <a:rPr lang="en-US" sz="900" b="1" dirty="0">
                <a:latin typeface="Arial" panose="020B0604020202020204" pitchFamily="34" charset="0"/>
              </a:rPr>
              <a:t>Robin, IN 00000</a:t>
            </a:r>
          </a:p>
          <a:p>
            <a:r>
              <a:rPr lang="en-US" sz="900" b="1" dirty="0">
                <a:latin typeface="Arial" panose="020B0604020202020204" pitchFamily="34" charset="0"/>
              </a:rPr>
              <a:t>Net Weight____</a:t>
            </a:r>
            <a:r>
              <a:rPr lang="en-US" sz="900" b="1" dirty="0" err="1">
                <a:latin typeface="Arial" panose="020B0604020202020204" pitchFamily="34" charset="0"/>
              </a:rPr>
              <a:t>lbs</a:t>
            </a:r>
            <a:r>
              <a:rPr lang="en-US" sz="900" b="1" dirty="0">
                <a:latin typeface="Arial" panose="020B0604020202020204" pitchFamily="34" charset="0"/>
              </a:rPr>
              <a:t> (______kg)</a:t>
            </a:r>
          </a:p>
          <a:p>
            <a:r>
              <a:rPr lang="en-US" sz="900" b="1" dirty="0">
                <a:latin typeface="Arial" panose="020B0604020202020204" pitchFamily="34" charset="0"/>
              </a:rPr>
              <a:t>Bag or Bulk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327879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a new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Animal Drug Availability Act (ADAA) enacted in 1996</a:t>
            </a:r>
          </a:p>
          <a:p>
            <a:r>
              <a:rPr lang="en-US" dirty="0"/>
              <a:t>Prior to that, only two options for dispensing drugs, over the counter &amp; prescription</a:t>
            </a:r>
          </a:p>
          <a:p>
            <a:r>
              <a:rPr lang="en-US" dirty="0"/>
              <a:t>Drug companies were asked to revise their labeling to remove claims of growth promotion and feed efficiency in December 2013</a:t>
            </a:r>
          </a:p>
          <a:p>
            <a:r>
              <a:rPr lang="en-US" dirty="0"/>
              <a:t>Created the veterinary feed directive (VFD) drugs</a:t>
            </a:r>
          </a:p>
          <a:p>
            <a:pPr lvl="1"/>
            <a:r>
              <a:rPr lang="en-US" dirty="0"/>
              <a:t>Final rule into effect October 2015</a:t>
            </a:r>
          </a:p>
          <a:p>
            <a:r>
              <a:rPr lang="en-US" dirty="0"/>
              <a:t>Full implementation January 1, 2017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1541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home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Still ironing out the details</a:t>
            </a:r>
          </a:p>
          <a:p>
            <a:r>
              <a:rPr lang="en-US" dirty="0"/>
              <a:t>Part of doing business</a:t>
            </a:r>
          </a:p>
          <a:p>
            <a:r>
              <a:rPr lang="en-US" dirty="0"/>
              <a:t>Will take getting used to by everyone</a:t>
            </a:r>
          </a:p>
        </p:txBody>
      </p:sp>
    </p:spTree>
    <p:extLst>
      <p:ext uri="{BB962C8B-B14F-4D97-AF65-F5344CB8AC3E}">
        <p14:creationId xmlns:p14="http://schemas.microsoft.com/office/powerpoint/2010/main" val="3462678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Congress recognized that certain drugs should only be administered under veterinarian’s order and professional supervision</a:t>
            </a:r>
          </a:p>
          <a:p>
            <a:r>
              <a:rPr lang="en-US" dirty="0"/>
              <a:t>There needed to be controls over certain antimicrobials</a:t>
            </a:r>
          </a:p>
          <a:p>
            <a:r>
              <a:rPr lang="en-US" dirty="0"/>
              <a:t>Control necessary to reduce overuse of drugs and to prevent bacterial resistance</a:t>
            </a:r>
          </a:p>
          <a:p>
            <a:r>
              <a:rPr lang="en-US" dirty="0"/>
              <a:t>Also difficulty in diagnosis or toxicity issues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47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VFD?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Written statement issued by a licensed veterinarian that orders the use of a VFD drug or combination VFD drug in or on an animal feed</a:t>
            </a:r>
          </a:p>
          <a:p>
            <a:r>
              <a:rPr lang="en-US" dirty="0"/>
              <a:t>Feed can only be fed to animals on the written VFD for the specified time</a:t>
            </a:r>
          </a:p>
          <a:p>
            <a:r>
              <a:rPr lang="en-US" dirty="0"/>
              <a:t>Veterinarians must have knowledge of the animal, its health, the facilities it is housed in and be available for any follow-up evaluation and care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724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required on a VFD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Veterinarian’s name, address &amp; phone number</a:t>
            </a:r>
          </a:p>
          <a:p>
            <a:r>
              <a:rPr lang="en-US" dirty="0"/>
              <a:t>Client’s name, address and phone number</a:t>
            </a:r>
          </a:p>
          <a:p>
            <a:r>
              <a:rPr lang="en-US" dirty="0"/>
              <a:t>Premises which the animals in the VFD are located</a:t>
            </a:r>
          </a:p>
          <a:p>
            <a:r>
              <a:rPr lang="en-US" dirty="0"/>
              <a:t>Date of VFD issuance</a:t>
            </a:r>
          </a:p>
          <a:p>
            <a:r>
              <a:rPr lang="en-US" dirty="0"/>
              <a:t>Expiration date of the VFD</a:t>
            </a:r>
          </a:p>
          <a:p>
            <a:r>
              <a:rPr lang="en-US" dirty="0"/>
              <a:t>Name of the VFD drug</a:t>
            </a:r>
          </a:p>
          <a:p>
            <a:r>
              <a:rPr lang="en-US" dirty="0"/>
              <a:t>Species and production class of animals to be fed</a:t>
            </a:r>
          </a:p>
          <a:p>
            <a:r>
              <a:rPr lang="en-US" dirty="0"/>
              <a:t>Approximate number of animals to be fed the VFD by the expiration date</a:t>
            </a:r>
          </a:p>
        </p:txBody>
      </p:sp>
    </p:spTree>
    <p:extLst>
      <p:ext uri="{BB962C8B-B14F-4D97-AF65-F5344CB8AC3E}">
        <p14:creationId xmlns:p14="http://schemas.microsoft.com/office/powerpoint/2010/main" val="3088415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required on a VFD, contd.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Indication for which VFD issued</a:t>
            </a:r>
          </a:p>
          <a:p>
            <a:r>
              <a:rPr lang="en-US" dirty="0"/>
              <a:t>Level of VFD drug in feed and duration of use</a:t>
            </a:r>
          </a:p>
          <a:p>
            <a:r>
              <a:rPr lang="en-US" dirty="0"/>
              <a:t>Withdrawal time, special instructions, and cautionary statements</a:t>
            </a:r>
          </a:p>
          <a:p>
            <a:r>
              <a:rPr lang="en-US" dirty="0"/>
              <a:t>Number of reorders authorized, if permitted by the drug approval, conditional approval or index listing</a:t>
            </a:r>
          </a:p>
          <a:p>
            <a:r>
              <a:rPr lang="en-US" dirty="0"/>
              <a:t>The statement: “Use of feed containing this veterinary feed directive (VFD) drug in a manner other than as directed on the labeling, is not permitted”</a:t>
            </a:r>
          </a:p>
          <a:p>
            <a:r>
              <a:rPr lang="en-US" dirty="0"/>
              <a:t>Affirmation of intent for combination VFD drugs</a:t>
            </a:r>
          </a:p>
          <a:p>
            <a:r>
              <a:rPr lang="en-US" dirty="0"/>
              <a:t>Veterinarian’s signature</a:t>
            </a:r>
          </a:p>
        </p:txBody>
      </p:sp>
    </p:spTree>
    <p:extLst>
      <p:ext uri="{BB962C8B-B14F-4D97-AF65-F5344CB8AC3E}">
        <p14:creationId xmlns:p14="http://schemas.microsoft.com/office/powerpoint/2010/main" val="1317875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VFD may include the following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specific location of the animals</a:t>
            </a:r>
          </a:p>
          <a:p>
            <a:r>
              <a:rPr lang="en-US" dirty="0"/>
              <a:t>Approximate age range of the animals</a:t>
            </a:r>
          </a:p>
          <a:p>
            <a:r>
              <a:rPr lang="en-US" dirty="0"/>
              <a:t>Approximate weight range of the animals</a:t>
            </a:r>
          </a:p>
          <a:p>
            <a:r>
              <a:rPr lang="en-US" dirty="0"/>
              <a:t>Other information appropriate in identifying the animals</a:t>
            </a:r>
          </a:p>
        </p:txBody>
      </p:sp>
    </p:spTree>
    <p:extLst>
      <p:ext uri="{BB962C8B-B14F-4D97-AF65-F5344CB8AC3E}">
        <p14:creationId xmlns:p14="http://schemas.microsoft.com/office/powerpoint/2010/main" val="1953434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Street address is usually sufficient for location, but GPS may be necessary</a:t>
            </a:r>
          </a:p>
          <a:p>
            <a:pPr lvl="1"/>
            <a:r>
              <a:rPr lang="en-US" dirty="0"/>
              <a:t>More detailed descriptions may be necessary</a:t>
            </a:r>
          </a:p>
          <a:p>
            <a:pPr lvl="1"/>
            <a:r>
              <a:rPr lang="en-US" dirty="0"/>
              <a:t>Animals managed similarly in different locations may fall under the same VFD</a:t>
            </a:r>
          </a:p>
          <a:p>
            <a:r>
              <a:rPr lang="en-US" dirty="0"/>
              <a:t>No feed in a VFD can be fed after the expiration date</a:t>
            </a:r>
          </a:p>
          <a:p>
            <a:r>
              <a:rPr lang="en-US" dirty="0"/>
              <a:t>Expiration date will not exceed 6 </a:t>
            </a:r>
            <a:r>
              <a:rPr lang="en-US" dirty="0" err="1"/>
              <a:t>mo</a:t>
            </a:r>
            <a:r>
              <a:rPr lang="en-US" dirty="0"/>
              <a:t> after date of issuance</a:t>
            </a:r>
          </a:p>
          <a:p>
            <a:pPr lvl="1"/>
            <a:r>
              <a:rPr lang="en-US" dirty="0"/>
              <a:t>Based on calendar date, not number of days</a:t>
            </a:r>
          </a:p>
          <a:p>
            <a:r>
              <a:rPr lang="en-US" dirty="0"/>
              <a:t>Duration of use may also be specified</a:t>
            </a:r>
          </a:p>
          <a:p>
            <a:r>
              <a:rPr lang="en-US" dirty="0"/>
              <a:t>If a drug has multiple approved concentrations, veterinarian may authorize a particular level or the entire range of approved dosages</a:t>
            </a:r>
          </a:p>
          <a:p>
            <a:r>
              <a:rPr lang="en-US" dirty="0"/>
              <a:t>All parties (veterinarian, client, distributor) must keep a copy of the VFD for two years</a:t>
            </a:r>
          </a:p>
        </p:txBody>
      </p:sp>
    </p:spTree>
    <p:extLst>
      <p:ext uri="{BB962C8B-B14F-4D97-AF65-F5344CB8AC3E}">
        <p14:creationId xmlns:p14="http://schemas.microsoft.com/office/powerpoint/2010/main" val="2155478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considerations, </a:t>
            </a:r>
            <a:r>
              <a:rPr lang="en-US" dirty="0" err="1"/>
              <a:t>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extra label use is allowed</a:t>
            </a:r>
          </a:p>
          <a:p>
            <a:r>
              <a:rPr lang="en-US" dirty="0"/>
              <a:t>Veterinarian must send VFD to distributor in hard copy or electronically</a:t>
            </a:r>
          </a:p>
          <a:p>
            <a:r>
              <a:rPr lang="en-US" dirty="0"/>
              <a:t>If the VFD expires before you have fed all of a VFD feed, you must get a new VFD.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47109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17627</TotalTime>
  <Words>1148</Words>
  <Application>Microsoft Office PowerPoint</Application>
  <PresentationFormat>Widescreen</PresentationFormat>
  <Paragraphs>175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Century Gothic</vt:lpstr>
      <vt:lpstr>Wingdings 3</vt:lpstr>
      <vt:lpstr>Wisp</vt:lpstr>
      <vt:lpstr>Veterinary Feed Directive</vt:lpstr>
      <vt:lpstr>Not a new concept</vt:lpstr>
      <vt:lpstr>Why?</vt:lpstr>
      <vt:lpstr>What is a VFD?</vt:lpstr>
      <vt:lpstr>Information required on a VFD</vt:lpstr>
      <vt:lpstr>Information required on a VFD, contd.</vt:lpstr>
      <vt:lpstr>VFD may include the following</vt:lpstr>
      <vt:lpstr>Special Considerations</vt:lpstr>
      <vt:lpstr>Special considerations, contd</vt:lpstr>
      <vt:lpstr>PowerPoint Presentation</vt:lpstr>
      <vt:lpstr>PowerPoint Presentation</vt:lpstr>
      <vt:lpstr>VFD drugs -- feed</vt:lpstr>
      <vt:lpstr>Rx drugs – water</vt:lpstr>
      <vt:lpstr>Drugs not affected</vt:lpstr>
      <vt:lpstr>Difference between a VFD and a prescription</vt:lpstr>
      <vt:lpstr>Feed classes -- Mills</vt:lpstr>
      <vt:lpstr>Feed labels, types B &amp; C</vt:lpstr>
      <vt:lpstr>Feed labels, types B&amp;C…contd</vt:lpstr>
      <vt:lpstr>PowerPoint Presentation</vt:lpstr>
      <vt:lpstr>Take home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Veterinary Feed Directive</dc:title>
  <dc:creator>Whitney Whitworth</dc:creator>
  <cp:lastModifiedBy>Victoria Powers</cp:lastModifiedBy>
  <cp:revision>63</cp:revision>
  <dcterms:created xsi:type="dcterms:W3CDTF">2016-07-07T14:06:49Z</dcterms:created>
  <dcterms:modified xsi:type="dcterms:W3CDTF">2016-10-25T21:56:54Z</dcterms:modified>
</cp:coreProperties>
</file>